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13"/>
  </p:notesMasterIdLst>
  <p:sldIdLst>
    <p:sldId id="256" r:id="rId2"/>
    <p:sldId id="257" r:id="rId3"/>
    <p:sldId id="260" r:id="rId4"/>
    <p:sldId id="261" r:id="rId5"/>
    <p:sldId id="277" r:id="rId6"/>
    <p:sldId id="279" r:id="rId7"/>
    <p:sldId id="262" r:id="rId8"/>
    <p:sldId id="278" r:id="rId9"/>
    <p:sldId id="280" r:id="rId10"/>
    <p:sldId id="263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mmy malandris" initials="jm" lastIdx="1" clrIdx="0">
    <p:extLst>
      <p:ext uri="{19B8F6BF-5375-455C-9EA6-DF929625EA0E}">
        <p15:presenceInfo xmlns:p15="http://schemas.microsoft.com/office/powerpoint/2012/main" userId="ef0ec384c046f36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902FD-E03B-43FE-A33A-683D3E0FC5F2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096431-14FD-4BBB-8E12-B0EB1D82E1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829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96431-14FD-4BBB-8E12-B0EB1D82E1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10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7307-32BC-44C1-A566-B683729E2A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48630E-8D4C-4902-B9BA-386D2C8D0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D9436-3EFE-44D1-94F7-0E8CFAFCD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DFAE6-A645-434B-887D-33BDD0734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131D3-13C2-4F40-BD65-5CD46AD02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17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4FBF1-5527-4BDF-B1D5-C2F01740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190364-44EC-4D8B-953E-A7A04325D4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01054-4158-427C-B61A-ACA239DCF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6A1B9-894F-4D4A-A8AE-5253232E1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41F6F-137B-4FA2-90CC-24E138F4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6654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286349-FA11-46BF-A227-0A15C6EF53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3BB4BA-B9EE-49EF-B44B-3EDFD305F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72D8E-4EFF-414C-B334-186FFBC65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2B18F-B72B-46B5-AB80-E61407F61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79B9E-9718-4797-B2D3-B11763B18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404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31DFF-FD2A-49C1-9E58-86325107C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E7101-DAC9-499F-9D89-08127B0BE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DEE3-455D-4C18-8AAB-A1BB5B846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91CDC-02A5-423A-8D53-4875E218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5BB97-E197-4E1C-8219-82DB99C15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862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92D40-D485-430A-8F8A-E9B9E9438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FD5A6-C45A-4673-86AD-6A4C9DAE6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743A0-BB23-4B5C-A650-02371EF34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5464B-5021-4A3E-8B70-6EF7FEC83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17094-4F25-4DA6-AC3E-50CD4A959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0413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93107-5CF3-49E5-B0D8-2303BD7F4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302B6-7EE9-4D22-9D99-74519D08DF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B54C9B-9BCF-4B9F-8462-DC4483F94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D7CE07-788E-4D92-AE61-A68A773A6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DB15D5-CAC5-411A-9655-4E18EB09B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CFD882-B2E4-4F39-ABA5-5AA5F278D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7053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5C6A4-E6EE-4CE9-896E-827C147E5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93879-0D1A-48C9-AFDC-A4634D923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A57E9-A310-4514-BA6E-F1D8AAA5E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F0769-4BE4-410B-9952-751EE290B3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F60A28-3955-40C6-B8B0-64A11CFC5A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671150-C310-417A-8D9F-9FB3B07E5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6036A0-8A31-4821-9A02-2BD2F70D7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30B03-6CC9-421C-A488-279996CF7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8948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32D33-229B-42A4-9001-DD6C0DCDD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CFFDEA-A5C3-4753-AE04-F9EDEAA61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54216F-5798-4166-B5D0-A013E4262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8883C-6FD4-49C2-AB36-440B2209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540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B2F17F-26ED-4889-A43D-2153B643E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2F1C4B-46E9-4A98-B09B-EAF651CFC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265F31-5036-4C82-BEF5-A382E74D7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211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0AEB8-11BA-4441-80B4-35DBD915F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D51B6-485D-4CB0-BEC6-47250153B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769D06-4A4C-4CC0-A073-386B3DF11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6FD924-5950-44FA-916B-0F5BFACE9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65FC6-D393-4787-BFE5-3FE1A2AEA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D354C-CACA-4AFF-AADF-4CCD9AF11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0394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9B1D-0C98-4116-96AA-AFE034CD7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2C56B0-CEB2-4840-B63D-54E96C8CAD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C8DE60-4876-425E-8A8B-1AE30C7C2A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C724C-BB2B-4059-8259-1DBCE3F57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79319-130A-4994-98C8-3251513C7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9B5414-73F2-487F-8D57-BD7FA6B4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8314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2599B6-7B59-4BF1-8604-FAE4D0431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15690-D751-4386-A7AA-9E9F933F2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2DA54-42CB-4FBA-BFFB-0F9716711E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76D9C-EB4E-4FB1-BFC8-63A766A0C4C6}" type="datetimeFigureOut">
              <a:rPr lang="en-GB" smtClean="0"/>
              <a:t>29/03/2019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ABFE8-6920-4228-BB68-EB5A727F1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A0575-6D77-429F-8A54-C98BD87C4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15F22-3793-4965-9E2E-49A8B4A2C2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496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en.wikipedia.org/wiki/File:Abstract_blue_background7.jp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Abstract_blue_background7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Abstract_blue_background7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Abstract_blue_background7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://en.wikipedia.org/wiki/File:Abstract_blue_background7.jpg" TargetMode="Externa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76BDD6-37D2-4E5E-AFD2-3A585A2259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2371" b="110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95C877-5D09-424E-82D6-3FAE40559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Console application </a:t>
            </a:r>
            <a:r>
              <a:rPr lang="en-GB" dirty="0" err="1">
                <a:solidFill>
                  <a:srgbClr val="FFFFFF"/>
                </a:solidFill>
              </a:rPr>
              <a:t>Presentaion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B0B9FD-64A4-4DFE-8094-477AA8D39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Jimmy Malandris-Tyler </a:t>
            </a:r>
            <a:r>
              <a:rPr lang="en-GB" dirty="0" err="1">
                <a:solidFill>
                  <a:srgbClr val="FFFFFF"/>
                </a:solidFill>
              </a:rPr>
              <a:t>Shanu</a:t>
            </a:r>
            <a:r>
              <a:rPr lang="en-GB" dirty="0">
                <a:solidFill>
                  <a:srgbClr val="FFFFFF"/>
                </a:solidFill>
              </a:rPr>
              <a:t>-Wilson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99C536-D022-40BA-B0EB-76B1729747B6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4" tooltip="http://en.wikipedia.org/wiki/File:Abstract_blue_background7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45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Content Placeholder 6">
            <a:extLst>
              <a:ext uri="{FF2B5EF4-FFF2-40B4-BE49-F238E27FC236}">
                <a16:creationId xmlns:a16="http://schemas.microsoft.com/office/drawing/2014/main" id="{A285F412-A426-45A1-928A-4B436606D1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53" r="2" b="2"/>
          <a:stretch/>
        </p:blipFill>
        <p:spPr>
          <a:xfrm>
            <a:off x="2787416" y="975"/>
            <a:ext cx="9401433" cy="6858000"/>
          </a:xfrm>
          <a:prstGeom prst="rect">
            <a:avLst/>
          </a:prstGeom>
          <a:solidFill>
            <a:srgbClr val="002060"/>
          </a:solidFill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49B672-3F45-4821-B011-00485673C8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l="8547" t="18450" b="20155"/>
          <a:stretch/>
        </p:blipFill>
        <p:spPr>
          <a:xfrm>
            <a:off x="0" y="13468"/>
            <a:ext cx="12188849" cy="6843557"/>
          </a:xfrm>
          <a:custGeom>
            <a:avLst/>
            <a:gdLst>
              <a:gd name="connsiteX0" fmla="*/ 1076792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927417 h 6858000"/>
              <a:gd name="connsiteX3" fmla="*/ 12082763 w 12192000"/>
              <a:gd name="connsiteY3" fmla="*/ 823269 h 6858000"/>
              <a:gd name="connsiteX4" fmla="*/ 10841978 w 12192000"/>
              <a:gd name="connsiteY4" fmla="*/ 29200 h 6858000"/>
              <a:gd name="connsiteX5" fmla="*/ 6012882 w 12192000"/>
              <a:gd name="connsiteY5" fmla="*/ 0 h 6858000"/>
              <a:gd name="connsiteX6" fmla="*/ 7504417 w 12192000"/>
              <a:gd name="connsiteY6" fmla="*/ 0 h 6858000"/>
              <a:gd name="connsiteX7" fmla="*/ 7430359 w 12192000"/>
              <a:gd name="connsiteY7" fmla="*/ 29200 h 6858000"/>
              <a:gd name="connsiteX8" fmla="*/ 4753816 w 12192000"/>
              <a:gd name="connsiteY8" fmla="*/ 4067166 h 6858000"/>
              <a:gd name="connsiteX9" fmla="*/ 5754532 w 12192000"/>
              <a:gd name="connsiteY9" fmla="*/ 6854750 h 6858000"/>
              <a:gd name="connsiteX10" fmla="*/ 5757486 w 12192000"/>
              <a:gd name="connsiteY10" fmla="*/ 6858000 h 6858000"/>
              <a:gd name="connsiteX11" fmla="*/ 4830677 w 12192000"/>
              <a:gd name="connsiteY11" fmla="*/ 6858000 h 6858000"/>
              <a:gd name="connsiteX12" fmla="*/ 4745134 w 12192000"/>
              <a:gd name="connsiteY12" fmla="*/ 6724465 h 6858000"/>
              <a:gd name="connsiteX13" fmla="*/ 4004010 w 12192000"/>
              <a:gd name="connsiteY13" fmla="*/ 4067979 h 6858000"/>
              <a:gd name="connsiteX14" fmla="*/ 5866922 w 12192000"/>
              <a:gd name="connsiteY14" fmla="*/ 114788 h 6858000"/>
              <a:gd name="connsiteX15" fmla="*/ 0 w 12192000"/>
              <a:gd name="connsiteY15" fmla="*/ 0 h 6858000"/>
              <a:gd name="connsiteX16" fmla="*/ 4336230 w 12192000"/>
              <a:gd name="connsiteY16" fmla="*/ 0 h 6858000"/>
              <a:gd name="connsiteX17" fmla="*/ 4279837 w 12192000"/>
              <a:gd name="connsiteY17" fmla="*/ 65151 h 6858000"/>
              <a:gd name="connsiteX18" fmla="*/ 2846555 w 12192000"/>
              <a:gd name="connsiteY18" fmla="*/ 4060687 h 6858000"/>
              <a:gd name="connsiteX19" fmla="*/ 3465501 w 12192000"/>
              <a:gd name="connsiteY19" fmla="*/ 6783922 h 6858000"/>
              <a:gd name="connsiteX20" fmla="*/ 3503413 w 12192000"/>
              <a:gd name="connsiteY20" fmla="*/ 6858000 h 6858000"/>
              <a:gd name="connsiteX21" fmla="*/ 0 w 12192000"/>
              <a:gd name="connsiteY2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92000" h="6858000">
                <a:moveTo>
                  <a:pt x="10767920" y="0"/>
                </a:moveTo>
                <a:lnTo>
                  <a:pt x="12192000" y="0"/>
                </a:lnTo>
                <a:lnTo>
                  <a:pt x="12192000" y="927417"/>
                </a:lnTo>
                <a:lnTo>
                  <a:pt x="12082763" y="823269"/>
                </a:lnTo>
                <a:cubicBezTo>
                  <a:pt x="11719580" y="493176"/>
                  <a:pt x="11300738" y="223239"/>
                  <a:pt x="10841978" y="29200"/>
                </a:cubicBezTo>
                <a:close/>
                <a:moveTo>
                  <a:pt x="6012882" y="0"/>
                </a:moveTo>
                <a:lnTo>
                  <a:pt x="7504417" y="0"/>
                </a:lnTo>
                <a:lnTo>
                  <a:pt x="7430359" y="29200"/>
                </a:lnTo>
                <a:cubicBezTo>
                  <a:pt x="5857467" y="694478"/>
                  <a:pt x="4753816" y="2251936"/>
                  <a:pt x="4753816" y="4067166"/>
                </a:cubicBezTo>
                <a:cubicBezTo>
                  <a:pt x="4753816" y="5126051"/>
                  <a:pt x="5129364" y="6097221"/>
                  <a:pt x="5754532" y="6854750"/>
                </a:cubicBezTo>
                <a:lnTo>
                  <a:pt x="5757486" y="6858000"/>
                </a:lnTo>
                <a:lnTo>
                  <a:pt x="4830677" y="6858000"/>
                </a:lnTo>
                <a:lnTo>
                  <a:pt x="4745134" y="6724465"/>
                </a:lnTo>
                <a:cubicBezTo>
                  <a:pt x="4274836" y="5949876"/>
                  <a:pt x="4004010" y="5040579"/>
                  <a:pt x="4004010" y="4067979"/>
                </a:cubicBezTo>
                <a:cubicBezTo>
                  <a:pt x="4004010" y="2476453"/>
                  <a:pt x="4729195" y="1054430"/>
                  <a:pt x="5866922" y="114788"/>
                </a:cubicBezTo>
                <a:close/>
                <a:moveTo>
                  <a:pt x="0" y="0"/>
                </a:moveTo>
                <a:lnTo>
                  <a:pt x="4336230" y="0"/>
                </a:lnTo>
                <a:lnTo>
                  <a:pt x="4279837" y="65151"/>
                </a:lnTo>
                <a:cubicBezTo>
                  <a:pt x="3384436" y="1150943"/>
                  <a:pt x="2846555" y="2542953"/>
                  <a:pt x="2846555" y="4060687"/>
                </a:cubicBezTo>
                <a:cubicBezTo>
                  <a:pt x="2846555" y="5036374"/>
                  <a:pt x="3068843" y="5960103"/>
                  <a:pt x="3465501" y="6783922"/>
                </a:cubicBezTo>
                <a:lnTo>
                  <a:pt x="35034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0" name="Freeform 95">
            <a:extLst>
              <a:ext uri="{FF2B5EF4-FFF2-40B4-BE49-F238E27FC236}">
                <a16:creationId xmlns:a16="http://schemas.microsoft.com/office/drawing/2014/main" id="{5EFCEEFE-DD72-4E23-A203-092AB1A62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46555" y="-18287"/>
            <a:ext cx="9373908" cy="6920069"/>
          </a:xfrm>
          <a:custGeom>
            <a:avLst/>
            <a:gdLst>
              <a:gd name="connsiteX0" fmla="*/ 9363722 w 9373908"/>
              <a:gd name="connsiteY0" fmla="*/ 0 h 6920069"/>
              <a:gd name="connsiteX1" fmla="*/ 9373908 w 9373908"/>
              <a:gd name="connsiteY1" fmla="*/ 0 h 6920069"/>
              <a:gd name="connsiteX2" fmla="*/ 9373908 w 9373908"/>
              <a:gd name="connsiteY2" fmla="*/ 8011 h 6920069"/>
              <a:gd name="connsiteX3" fmla="*/ 4704244 w 9373908"/>
              <a:gd name="connsiteY3" fmla="*/ 0 h 6920069"/>
              <a:gd name="connsiteX4" fmla="*/ 7874983 w 9373908"/>
              <a:gd name="connsiteY4" fmla="*/ 0 h 6920069"/>
              <a:gd name="connsiteX5" fmla="*/ 7995423 w 9373908"/>
              <a:gd name="connsiteY5" fmla="*/ 47488 h 6920069"/>
              <a:gd name="connsiteX6" fmla="*/ 9236208 w 9373908"/>
              <a:gd name="connsiteY6" fmla="*/ 841557 h 6920069"/>
              <a:gd name="connsiteX7" fmla="*/ 9373908 w 9373908"/>
              <a:gd name="connsiteY7" fmla="*/ 972842 h 6920069"/>
              <a:gd name="connsiteX8" fmla="*/ 9373908 w 9373908"/>
              <a:gd name="connsiteY8" fmla="*/ 6920069 h 6920069"/>
              <a:gd name="connsiteX9" fmla="*/ 2950722 w 9373908"/>
              <a:gd name="connsiteY9" fmla="*/ 6920069 h 6920069"/>
              <a:gd name="connsiteX10" fmla="*/ 2907977 w 9373908"/>
              <a:gd name="connsiteY10" fmla="*/ 6873037 h 6920069"/>
              <a:gd name="connsiteX11" fmla="*/ 1907260 w 9373908"/>
              <a:gd name="connsiteY11" fmla="*/ 4085454 h 6920069"/>
              <a:gd name="connsiteX12" fmla="*/ 4583804 w 9373908"/>
              <a:gd name="connsiteY12" fmla="*/ 47488 h 6920069"/>
              <a:gd name="connsiteX13" fmla="*/ 1505505 w 9373908"/>
              <a:gd name="connsiteY13" fmla="*/ 0 h 6920069"/>
              <a:gd name="connsiteX14" fmla="*/ 3189581 w 9373908"/>
              <a:gd name="connsiteY14" fmla="*/ 0 h 6920069"/>
              <a:gd name="connsiteX15" fmla="*/ 3020368 w 9373908"/>
              <a:gd name="connsiteY15" fmla="*/ 133076 h 6920069"/>
              <a:gd name="connsiteX16" fmla="*/ 1157455 w 9373908"/>
              <a:gd name="connsiteY16" fmla="*/ 4086267 h 6920069"/>
              <a:gd name="connsiteX17" fmla="*/ 1898579 w 9373908"/>
              <a:gd name="connsiteY17" fmla="*/ 6742753 h 6920069"/>
              <a:gd name="connsiteX18" fmla="*/ 2012168 w 9373908"/>
              <a:gd name="connsiteY18" fmla="*/ 6920069 h 6920069"/>
              <a:gd name="connsiteX19" fmla="*/ 679265 w 9373908"/>
              <a:gd name="connsiteY19" fmla="*/ 6920069 h 6920069"/>
              <a:gd name="connsiteX20" fmla="*/ 618946 w 9373908"/>
              <a:gd name="connsiteY20" fmla="*/ 6802210 h 6920069"/>
              <a:gd name="connsiteX21" fmla="*/ 0 w 9373908"/>
              <a:gd name="connsiteY21" fmla="*/ 4078975 h 6920069"/>
              <a:gd name="connsiteX22" fmla="*/ 1433282 w 9373908"/>
              <a:gd name="connsiteY22" fmla="*/ 83440 h 6920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73908" h="6920069">
                <a:moveTo>
                  <a:pt x="9363722" y="0"/>
                </a:moveTo>
                <a:lnTo>
                  <a:pt x="9373908" y="0"/>
                </a:lnTo>
                <a:lnTo>
                  <a:pt x="9373908" y="8011"/>
                </a:lnTo>
                <a:close/>
                <a:moveTo>
                  <a:pt x="4704244" y="0"/>
                </a:moveTo>
                <a:lnTo>
                  <a:pt x="7874983" y="0"/>
                </a:lnTo>
                <a:lnTo>
                  <a:pt x="7995423" y="47488"/>
                </a:lnTo>
                <a:cubicBezTo>
                  <a:pt x="8454183" y="241528"/>
                  <a:pt x="8873025" y="511464"/>
                  <a:pt x="9236208" y="841557"/>
                </a:cubicBezTo>
                <a:lnTo>
                  <a:pt x="9373908" y="972842"/>
                </a:lnTo>
                <a:lnTo>
                  <a:pt x="9373908" y="6920069"/>
                </a:lnTo>
                <a:lnTo>
                  <a:pt x="2950722" y="6920069"/>
                </a:lnTo>
                <a:lnTo>
                  <a:pt x="2907977" y="6873037"/>
                </a:lnTo>
                <a:cubicBezTo>
                  <a:pt x="2282808" y="6115509"/>
                  <a:pt x="1907260" y="5144339"/>
                  <a:pt x="1907260" y="4085454"/>
                </a:cubicBezTo>
                <a:cubicBezTo>
                  <a:pt x="1907260" y="2270224"/>
                  <a:pt x="3010912" y="712766"/>
                  <a:pt x="4583804" y="47488"/>
                </a:cubicBezTo>
                <a:close/>
                <a:moveTo>
                  <a:pt x="1505505" y="0"/>
                </a:moveTo>
                <a:lnTo>
                  <a:pt x="3189581" y="0"/>
                </a:lnTo>
                <a:lnTo>
                  <a:pt x="3020368" y="133076"/>
                </a:lnTo>
                <a:cubicBezTo>
                  <a:pt x="1882640" y="1072718"/>
                  <a:pt x="1157455" y="2494741"/>
                  <a:pt x="1157455" y="4086267"/>
                </a:cubicBezTo>
                <a:cubicBezTo>
                  <a:pt x="1157455" y="5058867"/>
                  <a:pt x="1428281" y="5968164"/>
                  <a:pt x="1898579" y="6742753"/>
                </a:cubicBezTo>
                <a:lnTo>
                  <a:pt x="2012168" y="6920069"/>
                </a:lnTo>
                <a:lnTo>
                  <a:pt x="679265" y="6920069"/>
                </a:lnTo>
                <a:lnTo>
                  <a:pt x="618946" y="6802210"/>
                </a:lnTo>
                <a:cubicBezTo>
                  <a:pt x="222288" y="5978391"/>
                  <a:pt x="0" y="5054662"/>
                  <a:pt x="0" y="4078975"/>
                </a:cubicBezTo>
                <a:cubicBezTo>
                  <a:pt x="0" y="2561242"/>
                  <a:pt x="537881" y="1169231"/>
                  <a:pt x="1433282" y="83440"/>
                </a:cubicBezTo>
                <a:close/>
              </a:path>
            </a:pathLst>
          </a:custGeom>
          <a:noFill/>
          <a:ln w="60325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Freeform 5">
            <a:extLst>
              <a:ext uri="{FF2B5EF4-FFF2-40B4-BE49-F238E27FC236}">
                <a16:creationId xmlns:a16="http://schemas.microsoft.com/office/drawing/2014/main" id="{2A73F40A-89D3-430B-96F3-4FFB3CCF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F82D95-65CE-4D5C-945E-DD799CF9B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1133" y="2027603"/>
            <a:ext cx="5097041" cy="26858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Enroll student</a:t>
            </a:r>
          </a:p>
        </p:txBody>
      </p:sp>
      <p:sp>
        <p:nvSpPr>
          <p:cNvPr id="33" name="Content Placeholder 24">
            <a:extLst>
              <a:ext uri="{FF2B5EF4-FFF2-40B4-BE49-F238E27FC236}">
                <a16:creationId xmlns:a16="http://schemas.microsoft.com/office/drawing/2014/main" id="{07905A54-20D9-4646-A23F-88BCC2F2D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1133" y="4849959"/>
            <a:ext cx="4774196" cy="9158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Read names and student numbers from a text 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523CD5-03A8-47EF-92DB-D913BA100564}"/>
              </a:ext>
            </a:extLst>
          </p:cNvPr>
          <p:cNvSpPr txBox="1"/>
          <p:nvPr/>
        </p:nvSpPr>
        <p:spPr>
          <a:xfrm>
            <a:off x="9881807" y="6658920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3" tooltip="http://en.wikipedia.org/wiki/File:Abstract_blue_background7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133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60E5A7E-0BC9-4BBF-8E84-0757DD72F6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869" r="-2" b="593"/>
          <a:stretch/>
        </p:blipFill>
        <p:spPr>
          <a:xfrm>
            <a:off x="-292205" y="226841"/>
            <a:ext cx="8933482" cy="6404318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E0498D-9381-4541-BB22-4D6191DBF3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l="24297" t="35889" r="29355" b="47564"/>
          <a:stretch/>
        </p:blipFill>
        <p:spPr>
          <a:xfrm>
            <a:off x="-292205" y="2288356"/>
            <a:ext cx="5448996" cy="1952970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24" name="Picture 21">
            <a:extLst>
              <a:ext uri="{FF2B5EF4-FFF2-40B4-BE49-F238E27FC236}">
                <a16:creationId xmlns:a16="http://schemas.microsoft.com/office/drawing/2014/main" id="{D41E2C02-494F-4A6B-A67B-1D965948F9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37DB30-D27F-4D39-9E0D-B1C93FB35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000000"/>
                </a:solidFill>
              </a:rPr>
              <a:t>Avoiding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9F4B4-BF64-4324-865B-2E22DB3A7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GB" sz="2000" dirty="0">
                <a:solidFill>
                  <a:srgbClr val="000000"/>
                </a:solidFill>
              </a:rPr>
              <a:t>Contingencies are in place to ensure there are no errors</a:t>
            </a:r>
          </a:p>
          <a:p>
            <a:r>
              <a:rPr lang="en-GB" sz="2000" dirty="0">
                <a:solidFill>
                  <a:srgbClr val="000000"/>
                </a:solidFill>
              </a:rPr>
              <a:t>The example on the left keeps asking the user to type either H, I or C until the correct input is provided </a:t>
            </a:r>
          </a:p>
          <a:p>
            <a:endParaRPr lang="en-GB" sz="2000" dirty="0">
              <a:solidFill>
                <a:srgbClr val="000000"/>
              </a:solidFill>
            </a:endParaRPr>
          </a:p>
          <a:p>
            <a:endParaRPr lang="en-GB" sz="2000" dirty="0">
              <a:solidFill>
                <a:srgbClr val="000000"/>
              </a:solidFill>
            </a:endParaRPr>
          </a:p>
          <a:p>
            <a:endParaRPr lang="en-GB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0093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0A576D-9C32-43F5-852C-4F18C85289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2371" b="1109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EF77E9-2AFF-4B93-88F0-07144F847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Aims of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4A315-97C2-4805-BB5F-659C3A8D5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GB" sz="2000" dirty="0">
                <a:solidFill>
                  <a:srgbClr val="FFFFFF"/>
                </a:solidFill>
              </a:rPr>
              <a:t>Input and store student details</a:t>
            </a:r>
          </a:p>
          <a:p>
            <a:r>
              <a:rPr lang="en-GB" sz="2000" dirty="0">
                <a:solidFill>
                  <a:srgbClr val="FFFFFF"/>
                </a:solidFill>
              </a:rPr>
              <a:t>Input and store course details</a:t>
            </a:r>
          </a:p>
          <a:p>
            <a:r>
              <a:rPr lang="en-GB" sz="2000" dirty="0">
                <a:solidFill>
                  <a:srgbClr val="FFFFFF"/>
                </a:solidFill>
              </a:rPr>
              <a:t>Enrol students from data on a text file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018945-1FFA-403A-9487-407FCA1029FF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3" tooltip="http://en.wikipedia.org/wiki/File:Abstract_blue_background7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922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accent1"/>
          </a:fgClr>
          <a:bgClr>
            <a:srgbClr val="002060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B1959-1402-4173-8E43-CF2D54746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5277333" cy="1325563"/>
          </a:xfrm>
        </p:spPr>
        <p:txBody>
          <a:bodyPr>
            <a:normAutofit/>
          </a:bodyPr>
          <a:lstStyle/>
          <a:p>
            <a:r>
              <a:rPr lang="en-GB" dirty="0"/>
              <a:t>User interface</a:t>
            </a:r>
            <a:br>
              <a:rPr lang="en-GB" dirty="0"/>
            </a:br>
            <a:endParaRPr lang="en-GB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32691CC-4AB8-48AF-B822-EBF7F4E9E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1407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939E5-2764-429C-BDD8-DC1F96078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5272888" cy="3181684"/>
          </a:xfrm>
        </p:spPr>
        <p:txBody>
          <a:bodyPr anchor="t">
            <a:normAutofit/>
          </a:bodyPr>
          <a:lstStyle/>
          <a:p>
            <a:endParaRPr lang="en-GB" sz="1800" dirty="0"/>
          </a:p>
          <a:p>
            <a:r>
              <a:rPr lang="en-GB" sz="1800" dirty="0"/>
              <a:t>Text based user interface</a:t>
            </a:r>
          </a:p>
          <a:p>
            <a:r>
              <a:rPr lang="en-GB" sz="1800" dirty="0"/>
              <a:t>Navigate by entering numbers to call different functions</a:t>
            </a:r>
          </a:p>
          <a:p>
            <a:r>
              <a:rPr lang="en-GB" sz="1800" dirty="0"/>
              <a:t>Main menu links to other menus </a:t>
            </a:r>
          </a:p>
          <a:p>
            <a:r>
              <a:rPr lang="en-GB" sz="1800" dirty="0"/>
              <a:t>Student menu- add and view student details</a:t>
            </a:r>
          </a:p>
          <a:p>
            <a:r>
              <a:rPr lang="en-GB" sz="1800" dirty="0"/>
              <a:t>Course menu- add and view course details</a:t>
            </a:r>
          </a:p>
          <a:p>
            <a:r>
              <a:rPr lang="en-GB" sz="1800" dirty="0"/>
              <a:t>Enrol student menu- reads data from a text file that can be viewed</a:t>
            </a:r>
          </a:p>
          <a:p>
            <a:endParaRPr lang="en-GB" sz="1800" dirty="0"/>
          </a:p>
          <a:p>
            <a:endParaRPr lang="en-GB" sz="1800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D6A8E1B4-B839-4C58-B08A-F0B094580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25130" y="2909477"/>
            <a:ext cx="4966870" cy="3948522"/>
          </a:xfrm>
          <a:custGeom>
            <a:avLst/>
            <a:gdLst>
              <a:gd name="connsiteX0" fmla="*/ 2748962 w 4966870"/>
              <a:gd name="connsiteY0" fmla="*/ 0 h 3948522"/>
              <a:gd name="connsiteX1" fmla="*/ 4870195 w 4966870"/>
              <a:gd name="connsiteY1" fmla="*/ 1000367 h 3948522"/>
              <a:gd name="connsiteX2" fmla="*/ 4966870 w 4966870"/>
              <a:gd name="connsiteY2" fmla="*/ 1129649 h 3948522"/>
              <a:gd name="connsiteX3" fmla="*/ 4966870 w 4966870"/>
              <a:gd name="connsiteY3" fmla="*/ 3948522 h 3948522"/>
              <a:gd name="connsiteX4" fmla="*/ 278430 w 4966870"/>
              <a:gd name="connsiteY4" fmla="*/ 3948522 h 3948522"/>
              <a:gd name="connsiteX5" fmla="*/ 216027 w 4966870"/>
              <a:gd name="connsiteY5" fmla="*/ 3818982 h 3948522"/>
              <a:gd name="connsiteX6" fmla="*/ 0 w 4966870"/>
              <a:gd name="connsiteY6" fmla="*/ 2748962 h 3948522"/>
              <a:gd name="connsiteX7" fmla="*/ 2748962 w 4966870"/>
              <a:gd name="connsiteY7" fmla="*/ 0 h 3948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66870" h="3948522">
                <a:moveTo>
                  <a:pt x="2748962" y="0"/>
                </a:moveTo>
                <a:cubicBezTo>
                  <a:pt x="3602955" y="0"/>
                  <a:pt x="4365995" y="389418"/>
                  <a:pt x="4870195" y="1000367"/>
                </a:cubicBezTo>
                <a:lnTo>
                  <a:pt x="4966870" y="1129649"/>
                </a:lnTo>
                <a:lnTo>
                  <a:pt x="4966870" y="3948522"/>
                </a:lnTo>
                <a:lnTo>
                  <a:pt x="278430" y="3948522"/>
                </a:lnTo>
                <a:lnTo>
                  <a:pt x="216027" y="3818982"/>
                </a:lnTo>
                <a:cubicBezTo>
                  <a:pt x="76922" y="3490101"/>
                  <a:pt x="0" y="3128515"/>
                  <a:pt x="0" y="2748962"/>
                </a:cubicBezTo>
                <a:cubicBezTo>
                  <a:pt x="0" y="1230752"/>
                  <a:pt x="1230752" y="0"/>
                  <a:pt x="274896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DA65CD-92BF-4D91-90B5-D2AA45B1B5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84" t="18734" r="69833" b="54668"/>
          <a:stretch/>
        </p:blipFill>
        <p:spPr>
          <a:xfrm>
            <a:off x="8158481" y="4062178"/>
            <a:ext cx="4033520" cy="27958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A730C3-19C6-4AC7-8F8A-755F8D314E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84" t="18815" r="69833" b="57575"/>
          <a:stretch/>
        </p:blipFill>
        <p:spPr>
          <a:xfrm>
            <a:off x="6907431" y="0"/>
            <a:ext cx="29721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251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Check">
          <a:fgClr>
            <a:schemeClr val="accent1">
              <a:lumMod val="50000"/>
            </a:schemeClr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72D3B-AF3F-412C-8057-F3C726A26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5712824" cy="1325563"/>
          </a:xfrm>
        </p:spPr>
        <p:txBody>
          <a:bodyPr>
            <a:normAutofit/>
          </a:bodyPr>
          <a:lstStyle/>
          <a:p>
            <a:r>
              <a:rPr lang="en-GB" dirty="0"/>
              <a:t>Student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AC38C-E1D8-4CB1-8B69-63FC8802A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4558309" cy="3181684"/>
          </a:xfrm>
        </p:spPr>
        <p:txBody>
          <a:bodyPr anchor="t">
            <a:normAutofit/>
          </a:bodyPr>
          <a:lstStyle/>
          <a:p>
            <a:r>
              <a:rPr lang="en-GB" sz="1800" dirty="0"/>
              <a:t>Add student details</a:t>
            </a:r>
          </a:p>
          <a:p>
            <a:r>
              <a:rPr lang="en-GB" sz="1800" dirty="0"/>
              <a:t>View student details</a:t>
            </a:r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04761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9D2C1-AD61-44F6-9207-AC644DDF94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3" t="8594" r="75584" b="63692"/>
          <a:stretch/>
        </p:blipFill>
        <p:spPr>
          <a:xfrm>
            <a:off x="6096000" y="3236603"/>
            <a:ext cx="2519680" cy="17990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FE736A-42B3-47B9-A986-DF9F6F7C9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5680" y="25982"/>
            <a:ext cx="3547225" cy="23672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E8CEBB-1961-4F00-AF0E-A1DAEF01CB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90"/>
          <a:stretch/>
        </p:blipFill>
        <p:spPr>
          <a:xfrm>
            <a:off x="9415814" y="4759418"/>
            <a:ext cx="2776186" cy="209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413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AC38C-E1D8-4CB1-8B69-63FC8802A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>
                <a:solidFill>
                  <a:schemeClr val="bg1"/>
                </a:solidFill>
              </a:rPr>
              <a:t>User is asked for :</a:t>
            </a:r>
          </a:p>
          <a:p>
            <a:r>
              <a:rPr lang="en-GB" sz="2000">
                <a:solidFill>
                  <a:schemeClr val="bg1"/>
                </a:solidFill>
              </a:rPr>
              <a:t>Programme of study</a:t>
            </a:r>
          </a:p>
          <a:p>
            <a:r>
              <a:rPr lang="en-GB" sz="2000">
                <a:solidFill>
                  <a:schemeClr val="bg1"/>
                </a:solidFill>
              </a:rPr>
              <a:t>Start and end date</a:t>
            </a:r>
          </a:p>
          <a:p>
            <a:r>
              <a:rPr lang="en-GB" sz="2000">
                <a:solidFill>
                  <a:schemeClr val="bg1"/>
                </a:solidFill>
              </a:rPr>
              <a:t>Course level and name</a:t>
            </a:r>
          </a:p>
          <a:p>
            <a:r>
              <a:rPr lang="en-GB" sz="2000">
                <a:solidFill>
                  <a:schemeClr val="bg1"/>
                </a:solidFill>
              </a:rPr>
              <a:t>Assessments on course</a:t>
            </a:r>
          </a:p>
          <a:p>
            <a:r>
              <a:rPr lang="en-GB" sz="2000">
                <a:solidFill>
                  <a:schemeClr val="bg1"/>
                </a:solidFill>
              </a:rPr>
              <a:t>Numeric grade</a:t>
            </a:r>
          </a:p>
          <a:p>
            <a:r>
              <a:rPr lang="en-GB" sz="2000">
                <a:solidFill>
                  <a:schemeClr val="bg1"/>
                </a:solidFill>
              </a:rPr>
              <a:t>Assessment weighting</a:t>
            </a:r>
          </a:p>
          <a:p>
            <a:endParaRPr lang="en-GB" sz="2000">
              <a:solidFill>
                <a:schemeClr val="bg1"/>
              </a:solidFill>
            </a:endParaRPr>
          </a:p>
          <a:p>
            <a:endParaRPr lang="en-GB" sz="2000">
              <a:solidFill>
                <a:schemeClr val="bg1"/>
              </a:solidFill>
            </a:endParaRPr>
          </a:p>
          <a:p>
            <a:endParaRPr lang="en-GB" sz="2000">
              <a:solidFill>
                <a:schemeClr val="bg1"/>
              </a:solidFill>
            </a:endParaRPr>
          </a:p>
          <a:p>
            <a:endParaRPr lang="en-GB" sz="200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C38153-085E-4528-8FDC-21031BCC62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7" t="11728" r="73667" b="61350"/>
          <a:stretch/>
        </p:blipFill>
        <p:spPr>
          <a:xfrm>
            <a:off x="5297763" y="1590538"/>
            <a:ext cx="6250769" cy="351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451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AC38C-E1D8-4CB1-8B69-63FC8802A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Student details are displayed in the format shown on the right</a:t>
            </a:r>
          </a:p>
          <a:p>
            <a:r>
              <a:rPr lang="en-GB" sz="2000">
                <a:solidFill>
                  <a:schemeClr val="bg1"/>
                </a:solidFill>
              </a:rPr>
              <a:t>User is automatically graded based on their numeric grad</a:t>
            </a:r>
            <a:r>
              <a:rPr lang="en-GB" sz="2000" dirty="0">
                <a:solidFill>
                  <a:schemeClr val="bg1"/>
                </a:solidFill>
              </a:rPr>
              <a:t>e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EE2EDB-5C0C-427F-8BEE-151F4DACD6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34" t="21777" r="60583" b="50000"/>
          <a:stretch/>
        </p:blipFill>
        <p:spPr>
          <a:xfrm>
            <a:off x="5297764" y="1412240"/>
            <a:ext cx="5853867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946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9CB12E-DBF2-4672-83DB-3EB435B25F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64" t="21926" r="68125" b="46518"/>
          <a:stretch/>
        </p:blipFill>
        <p:spPr>
          <a:xfrm>
            <a:off x="7234828" y="0"/>
            <a:ext cx="3901440" cy="32495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988465-3FE9-469A-86C1-5B83ACC49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392" y="2804482"/>
            <a:ext cx="5669608" cy="41065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CCC5CF-1C0C-4D74-999E-6D87F719CE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05" r="1917" b="-2"/>
          <a:stretch/>
        </p:blipFill>
        <p:spPr>
          <a:xfrm>
            <a:off x="-1" y="10"/>
            <a:ext cx="9141744" cy="6857990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7FEB674-D811-4FFE-A878-29D0C0ED1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73847"/>
            <a:ext cx="6434783" cy="3310306"/>
          </a:xfrm>
          <a:custGeom>
            <a:avLst/>
            <a:gdLst>
              <a:gd name="connsiteX0" fmla="*/ 0 w 6434783"/>
              <a:gd name="connsiteY0" fmla="*/ 0 h 3310306"/>
              <a:gd name="connsiteX1" fmla="*/ 3829872 w 6434783"/>
              <a:gd name="connsiteY1" fmla="*/ 0 h 3310306"/>
              <a:gd name="connsiteX2" fmla="*/ 4896100 w 6434783"/>
              <a:gd name="connsiteY2" fmla="*/ 0 h 3310306"/>
              <a:gd name="connsiteX3" fmla="*/ 4901677 w 6434783"/>
              <a:gd name="connsiteY3" fmla="*/ 0 h 3310306"/>
              <a:gd name="connsiteX4" fmla="*/ 6434783 w 6434783"/>
              <a:gd name="connsiteY4" fmla="*/ 3310306 h 3310306"/>
              <a:gd name="connsiteX5" fmla="*/ 0 w 6434783"/>
              <a:gd name="connsiteY5" fmla="*/ 3310306 h 3310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34783" h="3310306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6434783" y="3310306"/>
                </a:lnTo>
                <a:lnTo>
                  <a:pt x="0" y="33103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55788A-F0C2-4210-9609-8CD5811F4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4" y="2166721"/>
            <a:ext cx="3886199" cy="915035"/>
          </a:xfrm>
        </p:spPr>
        <p:txBody>
          <a:bodyPr>
            <a:normAutofit/>
          </a:bodyPr>
          <a:lstStyle/>
          <a:p>
            <a:r>
              <a:rPr lang="en-GB" sz="3600" dirty="0"/>
              <a:t>Course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A110F-ED70-4B0A-ADE9-DF7007CB7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4" y="3081756"/>
            <a:ext cx="4620544" cy="177599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700" dirty="0"/>
          </a:p>
          <a:p>
            <a:r>
              <a:rPr lang="en-GB" sz="1700" dirty="0"/>
              <a:t>Add course details</a:t>
            </a:r>
          </a:p>
          <a:p>
            <a:r>
              <a:rPr lang="en-GB" sz="1700" dirty="0"/>
              <a:t>View course details</a:t>
            </a:r>
          </a:p>
          <a:p>
            <a:endParaRPr lang="en-GB" sz="1700" dirty="0"/>
          </a:p>
          <a:p>
            <a:endParaRPr lang="en-GB" sz="1700" dirty="0"/>
          </a:p>
          <a:p>
            <a:endParaRPr lang="en-GB" sz="17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4479A7-56EA-42C0-8606-E6EA9AA8085D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5" tooltip="http://en.wikipedia.org/wiki/File:Abstract_blue_background7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776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AC38C-E1D8-4CB1-8B69-63FC8802A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chemeClr val="bg1"/>
                </a:solidFill>
              </a:rPr>
              <a:t>User is asked for :</a:t>
            </a:r>
          </a:p>
          <a:p>
            <a:r>
              <a:rPr lang="en-GB" sz="2000" dirty="0">
                <a:solidFill>
                  <a:schemeClr val="bg1"/>
                </a:solidFill>
              </a:rPr>
              <a:t>Course name</a:t>
            </a:r>
          </a:p>
          <a:p>
            <a:r>
              <a:rPr lang="en-GB" sz="2000" dirty="0">
                <a:solidFill>
                  <a:schemeClr val="bg1"/>
                </a:solidFill>
              </a:rPr>
              <a:t>Course level</a:t>
            </a:r>
          </a:p>
          <a:p>
            <a:r>
              <a:rPr lang="en-GB" sz="2000" dirty="0">
                <a:solidFill>
                  <a:schemeClr val="bg1"/>
                </a:solidFill>
              </a:rPr>
              <a:t>Number of </a:t>
            </a:r>
            <a:r>
              <a:rPr lang="en-GB" sz="2000" dirty="0" err="1">
                <a:solidFill>
                  <a:schemeClr val="bg1"/>
                </a:solidFill>
              </a:rPr>
              <a:t>assesments</a:t>
            </a:r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A3BBE5-C7AF-4CC0-9656-BD335CCB2E1C}"/>
              </a:ext>
            </a:extLst>
          </p:cNvPr>
          <p:cNvSpPr txBox="1">
            <a:spLocks/>
          </p:cNvSpPr>
          <p:nvPr/>
        </p:nvSpPr>
        <p:spPr>
          <a:xfrm>
            <a:off x="643468" y="538903"/>
            <a:ext cx="3363974" cy="1294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Course code is automatically assigned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D8860D-8129-43D6-AB37-2395F1BF3A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00" t="25333" r="65666" b="28296"/>
          <a:stretch/>
        </p:blipFill>
        <p:spPr>
          <a:xfrm>
            <a:off x="6289040" y="588776"/>
            <a:ext cx="4754880" cy="568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2103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AC38C-E1D8-4CB1-8B69-63FC8802A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course details are displayed in the format shown on the right</a:t>
            </a:r>
          </a:p>
          <a:p>
            <a:r>
              <a:rPr lang="en-GB" sz="2000" dirty="0">
                <a:solidFill>
                  <a:schemeClr val="bg1"/>
                </a:solidFill>
              </a:rPr>
              <a:t>An array of course details can be displayed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16C005-4B4C-426D-947B-5C5BD53C24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6" t="41037" r="71500" b="31556"/>
          <a:stretch/>
        </p:blipFill>
        <p:spPr>
          <a:xfrm>
            <a:off x="5297764" y="883920"/>
            <a:ext cx="6455499" cy="417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6032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256</Words>
  <Application>Microsoft Office PowerPoint</Application>
  <PresentationFormat>Widescreen</PresentationFormat>
  <Paragraphs>62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Console application Presentaion</vt:lpstr>
      <vt:lpstr>Aims of application</vt:lpstr>
      <vt:lpstr>User interface </vt:lpstr>
      <vt:lpstr>Student menu</vt:lpstr>
      <vt:lpstr>PowerPoint Presentation</vt:lpstr>
      <vt:lpstr>PowerPoint Presentation</vt:lpstr>
      <vt:lpstr>Course menu</vt:lpstr>
      <vt:lpstr>PowerPoint Presentation</vt:lpstr>
      <vt:lpstr>PowerPoint Presentation</vt:lpstr>
      <vt:lpstr>Enroll student</vt:lpstr>
      <vt:lpstr>Avoiding errors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Console application Presentaion</dc:title>
  <dc:creator>17003523</dc:creator>
  <cp:lastModifiedBy>17003523</cp:lastModifiedBy>
  <cp:revision>2</cp:revision>
  <dcterms:created xsi:type="dcterms:W3CDTF">2019-03-29T22:37:14Z</dcterms:created>
  <dcterms:modified xsi:type="dcterms:W3CDTF">2019-03-29T22:46:58Z</dcterms:modified>
</cp:coreProperties>
</file>